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7" r:id="rId2"/>
    <p:sldId id="279" r:id="rId3"/>
    <p:sldId id="288" r:id="rId4"/>
    <p:sldId id="284" r:id="rId5"/>
    <p:sldId id="285" r:id="rId6"/>
    <p:sldId id="28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FF"/>
    <a:srgbClr val="FF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A9887-D9B5-45F1-BB04-36BE2FF4DA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C7AC7-F4FD-4760-A9BB-0DE8420079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F6B33-71BC-4034-95C1-FC3596F9A4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61A3F-B9A8-494D-B5B7-B6EE4319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65AF-B662-4C73-A086-73CBB112B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C8D52-70EE-46B3-AE71-BD66CD8C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847A5-62EC-437D-A91F-F26ECA12E3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97C76-81A8-4C45-84E8-7CA1A50D1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1AAD3-BC16-4962-8981-7140BBF482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A16CA-5E70-45E2-8F59-52C33FEBF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17B7A-E6A4-4B51-995D-18DB408EEA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EFE4E-B312-4FBA-B47E-525C1EDC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D5826-5E0B-4CE1-A3A2-C535B23E19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902DB-6C4C-4A73-AF1B-C17703FFE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620A32-38DB-49E0-81CA-BA0F85807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Chapter 3.1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algn="ctr" eaLnBrk="1" hangingPunct="1">
              <a:buFontTx/>
              <a:buNone/>
            </a:pPr>
            <a:r>
              <a:rPr lang="en-US" sz="4000" smtClean="0"/>
              <a:t>Variation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Other Type of Direct Variation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General equation, y = f(x) = kx</a:t>
            </a:r>
            <a:r>
              <a:rPr lang="en-US" sz="1600" b="1" i="1" baseline="30000" smtClean="0">
                <a:cs typeface="Times New Roman" pitchFamily="18" charset="0"/>
              </a:rPr>
              <a:t>n</a:t>
            </a:r>
          </a:p>
          <a:p>
            <a:pPr eaLnBrk="1" hangingPunct="1"/>
            <a:endParaRPr lang="en-US" sz="2000" smtClean="0"/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>
            <p:ph sz="half" idx="2"/>
          </p:nvPr>
        </p:nvGraphicFramePr>
        <p:xfrm>
          <a:off x="4191000" y="5105400"/>
          <a:ext cx="230188" cy="593725"/>
        </p:xfrm>
        <a:graphic>
          <a:graphicData uri="http://schemas.openxmlformats.org/presentationml/2006/ole">
            <p:oleObj spid="_x0000_s1026" name="Equation" r:id="rId3" imgW="152280" imgH="393480" progId="Equation.3">
              <p:embed/>
            </p:oleObj>
          </a:graphicData>
        </a:graphic>
      </p:graphicFrame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838200" y="3962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 flipV="1">
            <a:off x="838200" y="2057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V="1">
            <a:off x="3733800" y="3962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3733800" y="2057400"/>
            <a:ext cx="46038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6400800" y="4038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V="1">
            <a:off x="6400800" y="1676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 flipV="1">
            <a:off x="838200" y="2209800"/>
            <a:ext cx="1143000" cy="1752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6" name="Arc 11"/>
          <p:cNvSpPr>
            <a:spLocks/>
          </p:cNvSpPr>
          <p:nvPr/>
        </p:nvSpPr>
        <p:spPr bwMode="auto">
          <a:xfrm flipV="1">
            <a:off x="3733800" y="2286000"/>
            <a:ext cx="990600" cy="1676400"/>
          </a:xfrm>
          <a:custGeom>
            <a:avLst/>
            <a:gdLst>
              <a:gd name="T0" fmla="*/ 0 w 21600"/>
              <a:gd name="T1" fmla="*/ 0 h 21600"/>
              <a:gd name="T2" fmla="*/ 990600 w 21600"/>
              <a:gd name="T3" fmla="*/ 1676400 h 21600"/>
              <a:gd name="T4" fmla="*/ 0 w 21600"/>
              <a:gd name="T5" fmla="*/ 1676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Arc 12"/>
          <p:cNvSpPr>
            <a:spLocks/>
          </p:cNvSpPr>
          <p:nvPr/>
        </p:nvSpPr>
        <p:spPr bwMode="auto">
          <a:xfrm flipV="1">
            <a:off x="6553200" y="1524000"/>
            <a:ext cx="457200" cy="2514600"/>
          </a:xfrm>
          <a:custGeom>
            <a:avLst/>
            <a:gdLst>
              <a:gd name="T0" fmla="*/ 0 w 21600"/>
              <a:gd name="T1" fmla="*/ 0 h 21600"/>
              <a:gd name="T2" fmla="*/ 457200 w 21600"/>
              <a:gd name="T3" fmla="*/ 2514600 h 21600"/>
              <a:gd name="T4" fmla="*/ 0 w 21600"/>
              <a:gd name="T5" fmla="*/ 2514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7391400" y="3124200"/>
            <a:ext cx="134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y= kx</a:t>
            </a:r>
            <a:r>
              <a:rPr lang="en-US" b="1" i="1" baseline="30000">
                <a:latin typeface="Times New Roman" pitchFamily="18" charset="0"/>
                <a:cs typeface="Times New Roman" pitchFamily="18" charset="0"/>
              </a:rPr>
              <a:t>3 K &gt; 0</a:t>
            </a:r>
          </a:p>
        </p:txBody>
      </p:sp>
      <p:sp>
        <p:nvSpPr>
          <p:cNvPr id="1039" name="Rectangle 14"/>
          <p:cNvSpPr>
            <a:spLocks noChangeArrowheads="1"/>
          </p:cNvSpPr>
          <p:nvPr/>
        </p:nvSpPr>
        <p:spPr bwMode="auto">
          <a:xfrm>
            <a:off x="4953000" y="27432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 = kx</a:t>
            </a:r>
            <a:r>
              <a:rPr lang="en-US" b="1" i="1" baseline="30000">
                <a:latin typeface="Times New Roman" pitchFamily="18" charset="0"/>
                <a:cs typeface="Times New Roman" pitchFamily="18" charset="0"/>
              </a:rPr>
              <a:t>2  K&gt; 0</a:t>
            </a:r>
          </a:p>
        </p:txBody>
      </p:sp>
      <p:sp>
        <p:nvSpPr>
          <p:cNvPr id="1040" name="Rectangle 15"/>
          <p:cNvSpPr>
            <a:spLocks noChangeArrowheads="1"/>
          </p:cNvSpPr>
          <p:nvPr/>
        </p:nvSpPr>
        <p:spPr bwMode="auto">
          <a:xfrm>
            <a:off x="1600200" y="2971800"/>
            <a:ext cx="73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= kx</a:t>
            </a:r>
            <a:endParaRPr lang="en-US" b="1" i="1" baseline="3000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baseline="30000">
                <a:latin typeface="Times New Roman" pitchFamily="18" charset="0"/>
                <a:cs typeface="Times New Roman" pitchFamily="18" charset="0"/>
              </a:rPr>
              <a:t>K&gt;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flipV="1">
            <a:off x="914400" y="6477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2" name="Line 17"/>
          <p:cNvSpPr>
            <a:spLocks noChangeShapeType="1"/>
          </p:cNvSpPr>
          <p:nvPr/>
        </p:nvSpPr>
        <p:spPr bwMode="auto">
          <a:xfrm flipV="1">
            <a:off x="83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3" name="Arc 18"/>
          <p:cNvSpPr>
            <a:spLocks/>
          </p:cNvSpPr>
          <p:nvPr/>
        </p:nvSpPr>
        <p:spPr bwMode="auto">
          <a:xfrm rot="-10422079">
            <a:off x="990600" y="4953000"/>
            <a:ext cx="2889250" cy="1254125"/>
          </a:xfrm>
          <a:custGeom>
            <a:avLst/>
            <a:gdLst>
              <a:gd name="T0" fmla="*/ 0 w 21600"/>
              <a:gd name="T1" fmla="*/ 0 h 21600"/>
              <a:gd name="T2" fmla="*/ 2889250 w 21600"/>
              <a:gd name="T3" fmla="*/ 1254125 h 21600"/>
              <a:gd name="T4" fmla="*/ 0 w 21600"/>
              <a:gd name="T5" fmla="*/ 12541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810000" y="4368800"/>
            <a:ext cx="2859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Inverse Variation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733800" y="5334000"/>
            <a:ext cx="45608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y =     </a:t>
            </a:r>
            <a:r>
              <a:rPr lang="en-US" b="1" i="1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>
                <a:latin typeface="Times New Roman" pitchFamily="18" charset="0"/>
              </a:rPr>
              <a:t>  where k is positive constant and n&gt; 0</a:t>
            </a:r>
          </a:p>
          <a:p>
            <a:r>
              <a:rPr lang="en-US" b="1">
                <a:latin typeface="Times New Roman" pitchFamily="18" charset="0"/>
              </a:rPr>
              <a:t>y is inversely proportional to </a:t>
            </a:r>
            <a:r>
              <a:rPr lang="en-US" sz="2400" b="1">
                <a:latin typeface="Times New Roman" pitchFamily="18" charset="0"/>
              </a:rPr>
              <a:t>x</a:t>
            </a:r>
            <a:r>
              <a:rPr lang="en-US" b="1" i="1" baseline="3000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 flipV="1">
            <a:off x="4724400" y="22098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 flipV="1">
            <a:off x="7010400" y="144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 flipV="1">
            <a:off x="1066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3581400" y="6324600"/>
            <a:ext cx="304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Inverse Variation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600" b="1" smtClean="0"/>
              <a:t>y varies inversely with x if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y =       , x = 0 where k is a positive</a:t>
            </a:r>
          </a:p>
          <a:p>
            <a:pPr eaLnBrk="1" hangingPunct="1">
              <a:buFontTx/>
              <a:buNone/>
            </a:pPr>
            <a:endParaRPr lang="en-US" sz="1600" b="1" smtClean="0"/>
          </a:p>
          <a:p>
            <a:pPr eaLnBrk="1" hangingPunct="1">
              <a:buFontTx/>
              <a:buNone/>
            </a:pPr>
            <a:r>
              <a:rPr lang="en-US" sz="1600" b="1" smtClean="0"/>
              <a:t> constant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14400" y="1828800"/>
          <a:ext cx="292100" cy="533400"/>
        </p:xfrm>
        <a:graphic>
          <a:graphicData uri="http://schemas.openxmlformats.org/presentationml/2006/ole">
            <p:oleObj spid="_x0000_s2050" name="Equation" r:id="rId3" imgW="215640" imgH="393480" progId="Equation.3">
              <p:embed/>
            </p:oleObj>
          </a:graphicData>
        </a:graphic>
      </p:graphicFrame>
      <p:graphicFrame>
        <p:nvGraphicFramePr>
          <p:cNvPr id="49189" name="Group 37"/>
          <p:cNvGraphicFramePr>
            <a:graphicFrameLocks noGrp="1"/>
          </p:cNvGraphicFramePr>
          <p:nvPr>
            <p:ph sz="quarter" idx="3"/>
          </p:nvPr>
        </p:nvGraphicFramePr>
        <p:xfrm>
          <a:off x="1600200" y="2971800"/>
          <a:ext cx="1524000" cy="2560320"/>
        </p:xfrm>
        <a:graphic>
          <a:graphicData uri="http://schemas.openxmlformats.org/drawingml/2006/table">
            <a:tbl>
              <a:tblPr/>
              <a:tblGrid>
                <a:gridCol w="838200"/>
                <a:gridCol w="6858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0" name="Line 38"/>
          <p:cNvSpPr>
            <a:spLocks noChangeShapeType="1"/>
          </p:cNvSpPr>
          <p:nvPr/>
        </p:nvSpPr>
        <p:spPr bwMode="auto">
          <a:xfrm>
            <a:off x="4267200" y="5486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1" name="Line 39"/>
          <p:cNvSpPr>
            <a:spLocks noChangeShapeType="1"/>
          </p:cNvSpPr>
          <p:nvPr/>
        </p:nvSpPr>
        <p:spPr bwMode="auto">
          <a:xfrm flipV="1">
            <a:off x="4267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2" name="Arc 40"/>
          <p:cNvSpPr>
            <a:spLocks/>
          </p:cNvSpPr>
          <p:nvPr/>
        </p:nvSpPr>
        <p:spPr bwMode="auto">
          <a:xfrm rot="10800000">
            <a:off x="4343400" y="2438400"/>
            <a:ext cx="3429000" cy="3048000"/>
          </a:xfrm>
          <a:custGeom>
            <a:avLst/>
            <a:gdLst>
              <a:gd name="T0" fmla="*/ 0 w 21600"/>
              <a:gd name="T1" fmla="*/ 0 h 21600"/>
              <a:gd name="T2" fmla="*/ 3429000 w 21600"/>
              <a:gd name="T3" fmla="*/ 3048000 h 21600"/>
              <a:gd name="T4" fmla="*/ 0 w 21600"/>
              <a:gd name="T5" fmla="*/ 3048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41"/>
          <p:cNvSpPr>
            <a:spLocks noChangeShapeType="1"/>
          </p:cNvSpPr>
          <p:nvPr/>
        </p:nvSpPr>
        <p:spPr bwMode="auto">
          <a:xfrm>
            <a:off x="7315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42"/>
          <p:cNvSpPr>
            <a:spLocks noChangeShapeType="1"/>
          </p:cNvSpPr>
          <p:nvPr/>
        </p:nvSpPr>
        <p:spPr bwMode="auto">
          <a:xfrm flipV="1">
            <a:off x="43434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5" name="Text Box 43"/>
          <p:cNvSpPr txBox="1">
            <a:spLocks noChangeArrowheads="1"/>
          </p:cNvSpPr>
          <p:nvPr/>
        </p:nvSpPr>
        <p:spPr bwMode="auto">
          <a:xfrm>
            <a:off x="4860925" y="5827713"/>
            <a:ext cx="278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200                         400</a:t>
            </a:r>
          </a:p>
        </p:txBody>
      </p:sp>
      <p:graphicFrame>
        <p:nvGraphicFramePr>
          <p:cNvPr id="2051" name="Object 44"/>
          <p:cNvGraphicFramePr>
            <a:graphicFrameLocks noChangeAspect="1"/>
          </p:cNvGraphicFramePr>
          <p:nvPr/>
        </p:nvGraphicFramePr>
        <p:xfrm>
          <a:off x="6400800" y="3276600"/>
          <a:ext cx="708025" cy="914400"/>
        </p:xfrm>
        <a:graphic>
          <a:graphicData uri="http://schemas.openxmlformats.org/presentationml/2006/ole">
            <p:oleObj spid="_x0000_s2051" name="Equation" r:id="rId4" imgW="304560" imgH="393480" progId="Equation.3">
              <p:embed/>
            </p:oleObj>
          </a:graphicData>
        </a:graphic>
      </p:graphicFrame>
      <p:sp>
        <p:nvSpPr>
          <p:cNvPr id="2086" name="Text Box 45"/>
          <p:cNvSpPr txBox="1">
            <a:spLocks noChangeArrowheads="1"/>
          </p:cNvSpPr>
          <p:nvPr/>
        </p:nvSpPr>
        <p:spPr bwMode="auto">
          <a:xfrm>
            <a:off x="5334000" y="35814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f(R)   =</a:t>
            </a:r>
          </a:p>
        </p:txBody>
      </p:sp>
      <p:sp>
        <p:nvSpPr>
          <p:cNvPr id="2087" name="Text Box 46"/>
          <p:cNvSpPr txBox="1">
            <a:spLocks noChangeArrowheads="1"/>
          </p:cNvSpPr>
          <p:nvPr/>
        </p:nvSpPr>
        <p:spPr bwMode="auto">
          <a:xfrm>
            <a:off x="3641725" y="2398713"/>
            <a:ext cx="4381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30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20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smtClean="0"/>
              <a:t>No 4, Ex 3.1 ( pg 247)</a:t>
            </a:r>
            <a:br>
              <a:rPr lang="en-US" sz="2800" smtClean="0"/>
            </a:br>
            <a:r>
              <a:rPr lang="en-US" sz="2000" b="1" u="sng" smtClean="0"/>
              <a:t>The force of gravity( F )</a:t>
            </a:r>
            <a:r>
              <a:rPr lang="en-US" sz="2000" smtClean="0"/>
              <a:t> on a 1-kg mass is </a:t>
            </a:r>
            <a:r>
              <a:rPr lang="en-US" sz="2000" u="sng" smtClean="0"/>
              <a:t>inversely proportional</a:t>
            </a:r>
            <a:r>
              <a:rPr lang="en-US" sz="2000" smtClean="0"/>
              <a:t> to the </a:t>
            </a:r>
            <a:r>
              <a:rPr lang="en-US" sz="2000" b="1" u="sng" smtClean="0"/>
              <a:t>square of the object’s distance (D)</a:t>
            </a:r>
            <a:r>
              <a:rPr lang="en-US" sz="2000" smtClean="0"/>
              <a:t> from the center of the earth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03860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1800" smtClean="0"/>
              <a:t>   </a:t>
            </a:r>
            <a:r>
              <a:rPr lang="en-US" sz="1600" b="1" smtClean="0"/>
              <a:t>F</a:t>
            </a:r>
          </a:p>
          <a:p>
            <a:pPr marL="533400" indent="-533400" eaLnBrk="1" hangingPunct="1">
              <a:buFontTx/>
              <a:buNone/>
            </a:pPr>
            <a:endParaRPr lang="en-US" sz="1600" b="1" smtClean="0"/>
          </a:p>
          <a:p>
            <a:pPr marL="533400" indent="-533400" eaLnBrk="1" hangingPunct="1">
              <a:buFontTx/>
              <a:buNone/>
            </a:pPr>
            <a:r>
              <a:rPr lang="en-US" sz="1600" b="1" smtClean="0"/>
              <a:t>  F=  </a:t>
            </a:r>
          </a:p>
          <a:p>
            <a:pPr marL="533400" indent="-533400" eaLnBrk="1" hangingPunct="1">
              <a:buFontTx/>
              <a:buNone/>
            </a:pPr>
            <a:endParaRPr lang="en-US" sz="1600" b="1" smtClean="0"/>
          </a:p>
          <a:p>
            <a:pPr marL="533400" indent="-533400" eaLnBrk="1" hangingPunct="1">
              <a:buFontTx/>
              <a:buAutoNum type="alphaLcParenR"/>
            </a:pPr>
            <a:r>
              <a:rPr lang="en-US" sz="1600" b="1" smtClean="0"/>
              <a:t>Fd</a:t>
            </a:r>
            <a:r>
              <a:rPr lang="en-US" sz="1600" b="1" baseline="30000" smtClean="0"/>
              <a:t>2</a:t>
            </a:r>
            <a:r>
              <a:rPr lang="en-US" sz="1600" b="1" smtClean="0"/>
              <a:t> = k </a:t>
            </a:r>
          </a:p>
          <a:p>
            <a:pPr marL="533400" indent="-533400" eaLnBrk="1" hangingPunct="1">
              <a:buFontTx/>
              <a:buNone/>
            </a:pPr>
            <a:r>
              <a:rPr lang="en-US" sz="1600" b="1" smtClean="0"/>
              <a:t>        = 9.8(1)</a:t>
            </a:r>
            <a:r>
              <a:rPr lang="en-US" sz="1600" b="1" baseline="30000" smtClean="0"/>
              <a:t>2</a:t>
            </a:r>
          </a:p>
          <a:p>
            <a:pPr marL="533400" indent="-533400" eaLnBrk="1" hangingPunct="1">
              <a:buFontTx/>
              <a:buNone/>
            </a:pPr>
            <a:r>
              <a:rPr lang="en-US" sz="1600" b="1" smtClean="0"/>
              <a:t>         K = 9.8</a:t>
            </a:r>
          </a:p>
          <a:p>
            <a:pPr marL="533400" indent="-533400" eaLnBrk="1" hangingPunct="1">
              <a:buFontTx/>
              <a:buNone/>
            </a:pPr>
            <a:r>
              <a:rPr lang="en-US" sz="1600" b="1" smtClean="0"/>
              <a:t>b) F= </a:t>
            </a:r>
            <a:r>
              <a:rPr lang="en-US" sz="1600" b="1" baseline="30000" smtClean="0"/>
              <a:t>         </a:t>
            </a:r>
            <a:r>
              <a:rPr lang="en-US" sz="1600" b="1" smtClean="0"/>
              <a:t>substitute k</a:t>
            </a:r>
          </a:p>
          <a:p>
            <a:pPr marL="533400" indent="-533400" eaLnBrk="1" hangingPunct="1">
              <a:buFontTx/>
              <a:buNone/>
            </a:pPr>
            <a:endParaRPr lang="en-US" sz="1800" b="1" smtClean="0"/>
          </a:p>
          <a:p>
            <a:pPr marL="533400" indent="-533400" eaLnBrk="1" hangingPunct="1">
              <a:buFontTx/>
              <a:buNone/>
            </a:pPr>
            <a:endParaRPr lang="en-US" sz="1800" b="1" smtClean="0"/>
          </a:p>
          <a:p>
            <a:pPr marL="533400" indent="-533400" eaLnBrk="1" hangingPunct="1">
              <a:buFontTx/>
              <a:buNone/>
            </a:pPr>
            <a:endParaRPr lang="en-US" sz="18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90600" y="1524000"/>
          <a:ext cx="152400" cy="127000"/>
        </p:xfrm>
        <a:graphic>
          <a:graphicData uri="http://schemas.openxmlformats.org/presentationml/2006/ole">
            <p:oleObj spid="_x0000_s3074" name="Equation" r:id="rId3" imgW="152280" imgH="12672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371600" y="1371600"/>
          <a:ext cx="309563" cy="739775"/>
        </p:xfrm>
        <a:graphic>
          <a:graphicData uri="http://schemas.openxmlformats.org/presentationml/2006/ole">
            <p:oleObj spid="_x0000_s3075" name="Equation" r:id="rId4" imgW="164880" imgH="393480" progId="Equation.3">
              <p:embed/>
            </p:oleObj>
          </a:graphicData>
        </a:graphic>
      </p:graphicFrame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600200" y="18256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aseline="30000"/>
              <a:t>2</a:t>
            </a:r>
          </a:p>
        </p:txBody>
      </p:sp>
      <p:graphicFrame>
        <p:nvGraphicFramePr>
          <p:cNvPr id="36927" name="Group 63"/>
          <p:cNvGraphicFramePr>
            <a:graphicFrameLocks noGrp="1"/>
          </p:cNvGraphicFramePr>
          <p:nvPr/>
        </p:nvGraphicFramePr>
        <p:xfrm>
          <a:off x="4343400" y="1981200"/>
          <a:ext cx="2819400" cy="609600"/>
        </p:xfrm>
        <a:graphic>
          <a:graphicData uri="http://schemas.openxmlformats.org/drawingml/2006/table">
            <a:tbl>
              <a:tblPr/>
              <a:tblGrid>
                <a:gridCol w="939800"/>
                <a:gridCol w="939800"/>
                <a:gridCol w="9398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6" name="Text Box 64"/>
          <p:cNvSpPr txBox="1">
            <a:spLocks noChangeArrowheads="1"/>
          </p:cNvSpPr>
          <p:nvPr/>
        </p:nvSpPr>
        <p:spPr bwMode="auto">
          <a:xfrm>
            <a:off x="2651125" y="1905000"/>
            <a:ext cx="16652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Distance Earth Radii</a:t>
            </a:r>
          </a:p>
          <a:p>
            <a:endParaRPr lang="en-US" sz="1200" b="1"/>
          </a:p>
          <a:p>
            <a:r>
              <a:rPr lang="en-US" sz="1200" b="1"/>
              <a:t>Force (Newtons)</a:t>
            </a:r>
          </a:p>
        </p:txBody>
      </p:sp>
      <p:sp>
        <p:nvSpPr>
          <p:cNvPr id="3097" name="Line 65"/>
          <p:cNvSpPr>
            <a:spLocks noChangeShapeType="1"/>
          </p:cNvSpPr>
          <p:nvPr/>
        </p:nvSpPr>
        <p:spPr bwMode="auto">
          <a:xfrm>
            <a:off x="1219200" y="6172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66"/>
          <p:cNvSpPr>
            <a:spLocks noChangeShapeType="1"/>
          </p:cNvSpPr>
          <p:nvPr/>
        </p:nvSpPr>
        <p:spPr bwMode="auto">
          <a:xfrm flipV="1">
            <a:off x="1219200" y="4038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9" name="Arc 67"/>
          <p:cNvSpPr>
            <a:spLocks/>
          </p:cNvSpPr>
          <p:nvPr/>
        </p:nvSpPr>
        <p:spPr bwMode="auto">
          <a:xfrm rot="10800000">
            <a:off x="1295400" y="4343400"/>
            <a:ext cx="2590800" cy="1752600"/>
          </a:xfrm>
          <a:custGeom>
            <a:avLst/>
            <a:gdLst>
              <a:gd name="T0" fmla="*/ 0 w 21600"/>
              <a:gd name="T1" fmla="*/ 0 h 21600"/>
              <a:gd name="T2" fmla="*/ 2590800 w 21600"/>
              <a:gd name="T3" fmla="*/ 1752600 h 21600"/>
              <a:gd name="T4" fmla="*/ 0 w 21600"/>
              <a:gd name="T5" fmla="*/ 1752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Line 68"/>
          <p:cNvSpPr>
            <a:spLocks noChangeShapeType="1"/>
          </p:cNvSpPr>
          <p:nvPr/>
        </p:nvSpPr>
        <p:spPr bwMode="auto">
          <a:xfrm>
            <a:off x="3733800" y="609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69"/>
          <p:cNvSpPr>
            <a:spLocks noChangeShapeType="1"/>
          </p:cNvSpPr>
          <p:nvPr/>
        </p:nvSpPr>
        <p:spPr bwMode="auto">
          <a:xfrm flipV="1">
            <a:off x="1295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2" name="Text Box 70"/>
          <p:cNvSpPr txBox="1">
            <a:spLocks noChangeArrowheads="1"/>
          </p:cNvSpPr>
          <p:nvPr/>
        </p:nvSpPr>
        <p:spPr bwMode="auto">
          <a:xfrm>
            <a:off x="1279525" y="6208713"/>
            <a:ext cx="361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     2      3      4      5  Distance d </a:t>
            </a:r>
          </a:p>
        </p:txBody>
      </p:sp>
      <p:sp>
        <p:nvSpPr>
          <p:cNvPr id="3103" name="Text Box 71"/>
          <p:cNvSpPr txBox="1">
            <a:spLocks noChangeArrowheads="1"/>
          </p:cNvSpPr>
          <p:nvPr/>
        </p:nvSpPr>
        <p:spPr bwMode="auto">
          <a:xfrm>
            <a:off x="746125" y="4075113"/>
            <a:ext cx="311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  <a:p>
            <a:endParaRPr lang="en-US"/>
          </a:p>
          <a:p>
            <a:r>
              <a:rPr lang="en-US"/>
              <a:t>6</a:t>
            </a:r>
          </a:p>
          <a:p>
            <a:endParaRPr lang="en-US"/>
          </a:p>
          <a:p>
            <a:r>
              <a:rPr lang="en-US"/>
              <a:t>4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104" name="Text Box 72"/>
          <p:cNvSpPr txBox="1">
            <a:spLocks noChangeArrowheads="1"/>
          </p:cNvSpPr>
          <p:nvPr/>
        </p:nvSpPr>
        <p:spPr bwMode="auto">
          <a:xfrm>
            <a:off x="34893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05" name="Line 73"/>
          <p:cNvSpPr>
            <a:spLocks noChangeShapeType="1"/>
          </p:cNvSpPr>
          <p:nvPr/>
        </p:nvSpPr>
        <p:spPr bwMode="auto">
          <a:xfrm>
            <a:off x="4800600" y="6477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74"/>
          <p:cNvSpPr txBox="1">
            <a:spLocks noChangeArrowheads="1"/>
          </p:cNvSpPr>
          <p:nvPr/>
        </p:nvSpPr>
        <p:spPr bwMode="auto">
          <a:xfrm>
            <a:off x="212725" y="437991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Force</a:t>
            </a:r>
          </a:p>
        </p:txBody>
      </p:sp>
      <p:sp>
        <p:nvSpPr>
          <p:cNvPr id="3107" name="Line 75"/>
          <p:cNvSpPr>
            <a:spLocks noChangeShapeType="1"/>
          </p:cNvSpPr>
          <p:nvPr/>
        </p:nvSpPr>
        <p:spPr bwMode="auto">
          <a:xfrm flipV="1">
            <a:off x="762000" y="480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6" name="Object 7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6" name="Equation" r:id="rId5" imgW="114120" imgH="215640" progId="Equation.3">
              <p:embed/>
            </p:oleObj>
          </a:graphicData>
        </a:graphic>
      </p:graphicFrame>
      <p:sp>
        <p:nvSpPr>
          <p:cNvPr id="3108" name="Rectangle 77"/>
          <p:cNvSpPr>
            <a:spLocks noChangeArrowheads="1"/>
          </p:cNvSpPr>
          <p:nvPr/>
        </p:nvSpPr>
        <p:spPr bwMode="auto">
          <a:xfrm>
            <a:off x="5257800" y="42672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u="sng"/>
              <a:t>Graph</a:t>
            </a:r>
          </a:p>
        </p:txBody>
      </p:sp>
      <p:graphicFrame>
        <p:nvGraphicFramePr>
          <p:cNvPr id="3077" name="Object 78"/>
          <p:cNvGraphicFramePr>
            <a:graphicFrameLocks noChangeAspect="1"/>
          </p:cNvGraphicFramePr>
          <p:nvPr/>
        </p:nvGraphicFramePr>
        <p:xfrm>
          <a:off x="914400" y="1905000"/>
          <a:ext cx="309563" cy="533400"/>
        </p:xfrm>
        <a:graphic>
          <a:graphicData uri="http://schemas.openxmlformats.org/presentationml/2006/ole">
            <p:oleObj spid="_x0000_s3077" name="Equation" r:id="rId6" imgW="228600" imgH="393480" progId="Equation.3">
              <p:embed/>
            </p:oleObj>
          </a:graphicData>
        </a:graphic>
      </p:graphicFrame>
      <p:graphicFrame>
        <p:nvGraphicFramePr>
          <p:cNvPr id="3078" name="Object 79"/>
          <p:cNvGraphicFramePr>
            <a:graphicFrameLocks noChangeAspect="1"/>
          </p:cNvGraphicFramePr>
          <p:nvPr/>
        </p:nvGraphicFramePr>
        <p:xfrm>
          <a:off x="990600" y="3352800"/>
          <a:ext cx="295275" cy="457200"/>
        </p:xfrm>
        <a:graphic>
          <a:graphicData uri="http://schemas.openxmlformats.org/presentationml/2006/ole">
            <p:oleObj spid="_x0000_s3078" name="Equation" r:id="rId7" imgW="253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Pg 249, No 13</a:t>
            </a:r>
            <a:br>
              <a:rPr lang="en-US" sz="2800" smtClean="0"/>
            </a:br>
            <a:r>
              <a:rPr lang="en-US" sz="2400" smtClean="0"/>
              <a:t>The </a:t>
            </a:r>
            <a:r>
              <a:rPr lang="en-US" sz="2400" u="sng" smtClean="0"/>
              <a:t>weight of an object on the moon</a:t>
            </a:r>
            <a:r>
              <a:rPr lang="en-US" sz="2400" smtClean="0"/>
              <a:t> varies </a:t>
            </a:r>
            <a:r>
              <a:rPr lang="en-US" sz="2400" u="sng" smtClean="0"/>
              <a:t>directly</a:t>
            </a:r>
            <a:r>
              <a:rPr lang="en-US" sz="2400" smtClean="0"/>
              <a:t> with its </a:t>
            </a:r>
            <a:r>
              <a:rPr lang="en-US" sz="2400" u="sng" smtClean="0"/>
              <a:t>weight on earth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400" b="1" smtClean="0"/>
              <a:t>a)</a:t>
            </a:r>
            <a:r>
              <a:rPr lang="en-US" sz="1400" smtClean="0"/>
              <a:t> </a:t>
            </a:r>
            <a:r>
              <a:rPr lang="en-US" sz="1400" b="1" smtClean="0"/>
              <a:t>m        w    where m = weight of object, on   </a:t>
            </a:r>
          </a:p>
          <a:p>
            <a:pPr eaLnBrk="1" hangingPunct="1">
              <a:buFontTx/>
              <a:buNone/>
            </a:pPr>
            <a:r>
              <a:rPr lang="en-US" sz="1400" b="1" smtClean="0"/>
              <a:t>               moon and w= wt . Of object on earth</a:t>
            </a:r>
          </a:p>
          <a:p>
            <a:pPr eaLnBrk="1" hangingPunct="1">
              <a:buFontTx/>
              <a:buNone/>
            </a:pPr>
            <a:endParaRPr lang="en-US" sz="1400" b="1" smtClean="0"/>
          </a:p>
          <a:p>
            <a:pPr eaLnBrk="1" hangingPunct="1">
              <a:buFontTx/>
              <a:buNone/>
            </a:pPr>
            <a:r>
              <a:rPr lang="en-US" sz="1400" b="1" smtClean="0"/>
              <a:t>m = kw</a:t>
            </a:r>
          </a:p>
          <a:p>
            <a:pPr eaLnBrk="1" hangingPunct="1">
              <a:buFontTx/>
              <a:buNone/>
            </a:pPr>
            <a:r>
              <a:rPr lang="en-US" sz="1400" b="1" smtClean="0"/>
              <a:t>m = 24.75 pounds, w = 150 pounds</a:t>
            </a:r>
          </a:p>
          <a:p>
            <a:pPr eaLnBrk="1" hangingPunct="1">
              <a:buFontTx/>
              <a:buNone/>
            </a:pPr>
            <a:r>
              <a:rPr lang="en-US" sz="1400" b="1" smtClean="0"/>
              <a:t>K = 24.75/150 = 0.165</a:t>
            </a:r>
          </a:p>
          <a:p>
            <a:pPr eaLnBrk="1" hangingPunct="1">
              <a:buFontTx/>
              <a:buNone/>
            </a:pPr>
            <a:r>
              <a:rPr lang="en-US" sz="1400" b="1" smtClean="0"/>
              <a:t>m = 0.165w , substitute k</a:t>
            </a:r>
          </a:p>
          <a:p>
            <a:pPr eaLnBrk="1" hangingPunct="1">
              <a:buFontTx/>
              <a:buNone/>
            </a:pPr>
            <a:endParaRPr lang="en-US" sz="1400" b="1" smtClean="0"/>
          </a:p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>
              <a:buFontTx/>
              <a:buNone/>
            </a:pPr>
            <a:r>
              <a:rPr lang="en-US" sz="1400" b="1" smtClean="0"/>
              <a:t>b)</a:t>
            </a:r>
            <a:r>
              <a:rPr lang="en-US" sz="1400" smtClean="0"/>
              <a:t> </a:t>
            </a:r>
            <a:r>
              <a:rPr lang="en-US" sz="1400" b="1" smtClean="0"/>
              <a:t>m = 0.165( 120) = 19.8 pounds</a:t>
            </a:r>
          </a:p>
          <a:p>
            <a:pPr eaLnBrk="1" hangingPunct="1">
              <a:buFontTx/>
              <a:buNone/>
            </a:pPr>
            <a:r>
              <a:rPr lang="en-US" sz="1400" b="1" smtClean="0"/>
              <a:t>c) w=       = 30/0.165 = 181.8 pound</a:t>
            </a:r>
          </a:p>
          <a:p>
            <a:pPr eaLnBrk="1" hangingPunct="1">
              <a:buFontTx/>
              <a:buNone/>
            </a:pPr>
            <a:endParaRPr lang="en-US" sz="1400" b="1" smtClean="0"/>
          </a:p>
          <a:p>
            <a:pPr eaLnBrk="1" hangingPunct="1">
              <a:buFontTx/>
              <a:buNone/>
            </a:pPr>
            <a:endParaRPr lang="en-US" sz="1400" b="1" smtClean="0"/>
          </a:p>
          <a:p>
            <a:pPr eaLnBrk="1" hangingPunct="1">
              <a:buFontTx/>
              <a:buNone/>
            </a:pPr>
            <a:endParaRPr lang="en-US" sz="1400" b="1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066800" y="1752600"/>
          <a:ext cx="152400" cy="127000"/>
        </p:xfrm>
        <a:graphic>
          <a:graphicData uri="http://schemas.openxmlformats.org/presentationml/2006/ole">
            <p:oleObj spid="_x0000_s4098" name="Equation" r:id="rId3" imgW="152280" imgH="126720" progId="Equation.3">
              <p:embed/>
            </p:oleObj>
          </a:graphicData>
        </a:graphic>
      </p:graphicFrame>
      <p:graphicFrame>
        <p:nvGraphicFramePr>
          <p:cNvPr id="39975" name="Group 39"/>
          <p:cNvGraphicFramePr>
            <a:graphicFrameLocks noGrp="1"/>
          </p:cNvGraphicFramePr>
          <p:nvPr>
            <p:ph sz="quarter" idx="3"/>
          </p:nvPr>
        </p:nvGraphicFramePr>
        <p:xfrm>
          <a:off x="762000" y="3733800"/>
          <a:ext cx="2971800" cy="1143000"/>
        </p:xfrm>
        <a:graphic>
          <a:graphicData uri="http://schemas.openxmlformats.org/drawingml/2006/table">
            <a:tbl>
              <a:tblPr/>
              <a:tblGrid>
                <a:gridCol w="593725"/>
                <a:gridCol w="595313"/>
                <a:gridCol w="639762"/>
                <a:gridCol w="549275"/>
                <a:gridCol w="5937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2" name="Line 31"/>
          <p:cNvSpPr>
            <a:spLocks noChangeShapeType="1"/>
          </p:cNvSpPr>
          <p:nvPr/>
        </p:nvSpPr>
        <p:spPr bwMode="auto">
          <a:xfrm>
            <a:off x="5562600" y="5410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32"/>
          <p:cNvSpPr>
            <a:spLocks noChangeShapeType="1"/>
          </p:cNvSpPr>
          <p:nvPr/>
        </p:nvSpPr>
        <p:spPr bwMode="auto">
          <a:xfrm flipV="1">
            <a:off x="5562600" y="22860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33"/>
          <p:cNvSpPr>
            <a:spLocks noChangeShapeType="1"/>
          </p:cNvSpPr>
          <p:nvPr/>
        </p:nvSpPr>
        <p:spPr bwMode="auto">
          <a:xfrm flipV="1">
            <a:off x="5638800" y="2590800"/>
            <a:ext cx="2514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34"/>
          <p:cNvSpPr>
            <a:spLocks noChangeShapeType="1"/>
          </p:cNvSpPr>
          <p:nvPr/>
        </p:nvSpPr>
        <p:spPr bwMode="auto">
          <a:xfrm>
            <a:off x="6096000" y="5791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35"/>
          <p:cNvSpPr>
            <a:spLocks noChangeShapeType="1"/>
          </p:cNvSpPr>
          <p:nvPr/>
        </p:nvSpPr>
        <p:spPr bwMode="auto">
          <a:xfrm flipV="1">
            <a:off x="5181600" y="2895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Text Box 36"/>
          <p:cNvSpPr txBox="1">
            <a:spLocks noChangeArrowheads="1"/>
          </p:cNvSpPr>
          <p:nvPr/>
        </p:nvSpPr>
        <p:spPr bwMode="auto">
          <a:xfrm>
            <a:off x="5622925" y="5903913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Wt. on moon (</a:t>
            </a: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/>
              <a:t>)</a:t>
            </a:r>
          </a:p>
        </p:txBody>
      </p:sp>
      <p:sp>
        <p:nvSpPr>
          <p:cNvPr id="4128" name="Text Box 37"/>
          <p:cNvSpPr txBox="1">
            <a:spLocks noChangeArrowheads="1"/>
          </p:cNvSpPr>
          <p:nvPr/>
        </p:nvSpPr>
        <p:spPr bwMode="auto">
          <a:xfrm>
            <a:off x="3276600" y="32004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Wt. on earth (</a:t>
            </a:r>
            <a:r>
              <a:rPr lang="en-US">
                <a:solidFill>
                  <a:srgbClr val="FF0000"/>
                </a:solidFill>
              </a:rPr>
              <a:t>W</a:t>
            </a:r>
            <a:r>
              <a:rPr lang="en-US"/>
              <a:t>)</a:t>
            </a:r>
          </a:p>
        </p:txBody>
      </p:sp>
      <p:sp>
        <p:nvSpPr>
          <p:cNvPr id="4129" name="Text Box 38"/>
          <p:cNvSpPr txBox="1">
            <a:spLocks noChangeArrowheads="1"/>
          </p:cNvSpPr>
          <p:nvPr/>
        </p:nvSpPr>
        <p:spPr bwMode="auto">
          <a:xfrm>
            <a:off x="6537325" y="13319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d)</a:t>
            </a:r>
          </a:p>
        </p:txBody>
      </p:sp>
      <p:graphicFrame>
        <p:nvGraphicFramePr>
          <p:cNvPr id="4099" name="Object 40"/>
          <p:cNvGraphicFramePr>
            <a:graphicFrameLocks noChangeAspect="1"/>
          </p:cNvGraphicFramePr>
          <p:nvPr/>
        </p:nvGraphicFramePr>
        <p:xfrm>
          <a:off x="990600" y="5029200"/>
          <a:ext cx="315913" cy="654050"/>
        </p:xfrm>
        <a:graphic>
          <a:graphicData uri="http://schemas.openxmlformats.org/presentationml/2006/ole">
            <p:oleObj spid="_x0000_s4099" name="Equation" r:id="rId4" imgW="1904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1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     No 21                                No 26</a:t>
            </a:r>
          </a:p>
        </p:txBody>
      </p:sp>
      <p:graphicFrame>
        <p:nvGraphicFramePr>
          <p:cNvPr id="51327" name="Group 127"/>
          <p:cNvGraphicFramePr>
            <a:graphicFrameLocks noGrp="1"/>
          </p:cNvGraphicFramePr>
          <p:nvPr>
            <p:ph sz="quarter" idx="1"/>
          </p:nvPr>
        </p:nvGraphicFramePr>
        <p:xfrm>
          <a:off x="381000" y="2743200"/>
          <a:ext cx="4038600" cy="310896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328" name="Group 128"/>
          <p:cNvGraphicFramePr>
            <a:graphicFrameLocks noGrp="1"/>
          </p:cNvGraphicFramePr>
          <p:nvPr>
            <p:ph sz="quarter" idx="2"/>
          </p:nvPr>
        </p:nvGraphicFramePr>
        <p:xfrm>
          <a:off x="4648200" y="2743200"/>
          <a:ext cx="4038600" cy="310896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2" name="Object 120"/>
          <p:cNvGraphicFramePr>
            <a:graphicFrameLocks noChangeAspect="1"/>
          </p:cNvGraphicFramePr>
          <p:nvPr>
            <p:ph sz="quarter" idx="3"/>
          </p:nvPr>
        </p:nvGraphicFramePr>
        <p:xfrm>
          <a:off x="5334000" y="1447800"/>
          <a:ext cx="215900" cy="393700"/>
        </p:xfrm>
        <a:graphic>
          <a:graphicData uri="http://schemas.openxmlformats.org/presentationml/2006/ole">
            <p:oleObj spid="_x0000_s5122" name="Equation" r:id="rId3" imgW="215640" imgH="393480" progId="Equation.3">
              <p:embed/>
            </p:oleObj>
          </a:graphicData>
        </a:graphic>
      </p:graphicFrame>
      <p:graphicFrame>
        <p:nvGraphicFramePr>
          <p:cNvPr id="5123" name="Object 125"/>
          <p:cNvGraphicFramePr>
            <a:graphicFrameLocks noChangeAspect="1"/>
          </p:cNvGraphicFramePr>
          <p:nvPr>
            <p:ph sz="quarter" idx="4"/>
          </p:nvPr>
        </p:nvGraphicFramePr>
        <p:xfrm>
          <a:off x="6096000" y="1905000"/>
          <a:ext cx="292100" cy="533400"/>
        </p:xfrm>
        <a:graphic>
          <a:graphicData uri="http://schemas.openxmlformats.org/presentationml/2006/ole">
            <p:oleObj spid="_x0000_s5123" name="Equation" r:id="rId4" imgW="215640" imgH="393480" progId="Equation.3">
              <p:embed/>
            </p:oleObj>
          </a:graphicData>
        </a:graphic>
      </p:graphicFrame>
      <p:sp>
        <p:nvSpPr>
          <p:cNvPr id="5171" name="Text Box 4"/>
          <p:cNvSpPr txBox="1">
            <a:spLocks noChangeArrowheads="1"/>
          </p:cNvSpPr>
          <p:nvPr/>
        </p:nvSpPr>
        <p:spPr bwMode="auto">
          <a:xfrm>
            <a:off x="898525" y="2474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72" name="Text Box 118"/>
          <p:cNvSpPr txBox="1">
            <a:spLocks noChangeArrowheads="1"/>
          </p:cNvSpPr>
          <p:nvPr/>
        </p:nvSpPr>
        <p:spPr bwMode="auto">
          <a:xfrm>
            <a:off x="463550" y="1143000"/>
            <a:ext cx="115522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y varies directly with x</a:t>
            </a:r>
            <a:r>
              <a:rPr lang="en-US"/>
              <a:t>                                </a:t>
            </a:r>
            <a:r>
              <a:rPr lang="en-US" u="sng"/>
              <a:t>y varies inversely with the square of x</a:t>
            </a:r>
          </a:p>
          <a:p>
            <a:r>
              <a:rPr lang="en-US"/>
              <a:t>y = kx                                                            y = </a:t>
            </a:r>
            <a:r>
              <a:rPr lang="en-US" baseline="30000"/>
              <a:t> </a:t>
            </a:r>
            <a:r>
              <a:rPr lang="en-US"/>
              <a:t>      y = 1.25 when x = 4, so </a:t>
            </a:r>
          </a:p>
          <a:p>
            <a:r>
              <a:rPr lang="en-US"/>
              <a:t>y = 1.5, when x = 5 </a:t>
            </a:r>
          </a:p>
          <a:p>
            <a:r>
              <a:rPr lang="en-US"/>
              <a:t>So 1.5 = k(5)                                                        1.25 =      </a:t>
            </a:r>
            <a:r>
              <a:rPr lang="en-US" baseline="30000"/>
              <a:t> </a:t>
            </a:r>
            <a:r>
              <a:rPr lang="en-US"/>
              <a:t>and k = 1.25(4) </a:t>
            </a:r>
            <a:r>
              <a:rPr lang="en-US" baseline="30000"/>
              <a:t>2</a:t>
            </a:r>
            <a:r>
              <a:rPr lang="en-US"/>
              <a:t>   </a:t>
            </a:r>
          </a:p>
          <a:p>
            <a:r>
              <a:rPr lang="en-US"/>
              <a:t>k = 1.5/5  = 0.3                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327</Words>
  <Application>Microsoft Office PowerPoint</Application>
  <PresentationFormat>On-screen Show (4:3)</PresentationFormat>
  <Paragraphs>125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Microsoft Equation 3.0</vt:lpstr>
      <vt:lpstr>Chapter 3.1</vt:lpstr>
      <vt:lpstr>Other Type of Direct Variation</vt:lpstr>
      <vt:lpstr>Inverse Variation</vt:lpstr>
      <vt:lpstr>No 4, Ex 3.1 ( pg 247) The force of gravity( F ) on a 1-kg mass is inversely proportional to the square of the object’s distance (D) from the center of the earth</vt:lpstr>
      <vt:lpstr>Pg 249, No 13 The weight of an object on the moon varies directly with its weight on earth</vt:lpstr>
      <vt:lpstr>     No 21                                No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Hari Saha</dc:creator>
  <cp:lastModifiedBy> </cp:lastModifiedBy>
  <cp:revision>16</cp:revision>
  <dcterms:created xsi:type="dcterms:W3CDTF">2006-07-16T19:04:21Z</dcterms:created>
  <dcterms:modified xsi:type="dcterms:W3CDTF">2009-09-01T15:30:47Z</dcterms:modified>
</cp:coreProperties>
</file>